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08" r:id="rId2"/>
    <p:sldId id="333" r:id="rId3"/>
    <p:sldId id="377" r:id="rId4"/>
    <p:sldId id="334" r:id="rId5"/>
    <p:sldId id="379" r:id="rId6"/>
    <p:sldId id="380" r:id="rId7"/>
    <p:sldId id="378" r:id="rId8"/>
    <p:sldId id="340" r:id="rId9"/>
    <p:sldId id="341" r:id="rId10"/>
    <p:sldId id="352" r:id="rId11"/>
    <p:sldId id="381" r:id="rId12"/>
    <p:sldId id="382" r:id="rId13"/>
    <p:sldId id="383" r:id="rId14"/>
    <p:sldId id="355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356" r:id="rId32"/>
    <p:sldId id="351" r:id="rId33"/>
    <p:sldId id="405" r:id="rId34"/>
    <p:sldId id="358" r:id="rId35"/>
    <p:sldId id="359" r:id="rId36"/>
    <p:sldId id="400" r:id="rId37"/>
    <p:sldId id="401" r:id="rId38"/>
    <p:sldId id="402" r:id="rId39"/>
    <p:sldId id="406" r:id="rId40"/>
    <p:sldId id="403" r:id="rId41"/>
    <p:sldId id="404" r:id="rId42"/>
    <p:sldId id="310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7E9"/>
    <a:srgbClr val="DEE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6" autoAdjust="0"/>
    <p:restoredTop sz="80536" autoAdjust="0"/>
  </p:normalViewPr>
  <p:slideViewPr>
    <p:cSldViewPr snapToGrid="0" snapToObjects="1">
      <p:cViewPr>
        <p:scale>
          <a:sx n="79" d="100"/>
          <a:sy n="79" d="100"/>
        </p:scale>
        <p:origin x="1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17790-5ABE-AB47-A674-8F29578D1D1C}" type="datetimeFigureOut">
              <a:rPr kumimoji="1" lang="zh-TW" altLang="en-US" smtClean="0"/>
              <a:t>2017/12/14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9AAB1-5EEC-0D42-925C-F57EFDFCE9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07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22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751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87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746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9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42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993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10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016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427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331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9AAB1-5EEC-0D42-925C-F57EFDFCE9D3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1522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Traverser: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</a:t>
            </a:r>
          </a:p>
          <a:p>
            <a:r>
              <a:rPr kumimoji="1" lang="en-US" altLang="zh-TW" dirty="0" smtClean="0"/>
              <a:t>Iterators: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Iterator</a:t>
            </a:r>
          </a:p>
          <a:p>
            <a:endParaRPr kumimoji="1" lang="en-US" altLang="zh-TW" dirty="0" smtClean="0"/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common.graph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not (at this time) include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 for the following graph variants, although they can be modeled using the existing types: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trees, forests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 with elements of the same kind (nodes or edges) that have different types (for example: bipartite/k-partite graphs, multimodal graphs)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hypergraphs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common.graph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not allow graphs with both directed and undirected edges.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DE89A-E149-084A-8619-157413EAA0A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39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4E26E-3346-452D-9329-B6A05DBED4B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22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69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61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6381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904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7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632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68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44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97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4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581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3189A-E026-C443-843C-0103F709C6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27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hyperlink" Target="http://javamadesoeasy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read01.com/Po8Eok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627645" y="1983586"/>
            <a:ext cx="2960167" cy="4986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201030" y="3874307"/>
            <a:ext cx="580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400" dirty="0">
                <a:ea typeface="Roboto" charset="0"/>
                <a:cs typeface="Roboto" charset="0"/>
              </a:rPr>
              <a:t>106-1	</a:t>
            </a:r>
            <a:r>
              <a:rPr lang="en-US" sz="1600" spc="400" dirty="0" smtClean="0">
                <a:ea typeface="Roboto" charset="0"/>
                <a:cs typeface="Roboto" charset="0"/>
              </a:rPr>
              <a:t>12/14</a:t>
            </a:r>
            <a:r>
              <a:rPr lang="en-US" sz="1600" spc="400" dirty="0">
                <a:ea typeface="Roboto" charset="0"/>
                <a:cs typeface="Roboto" charset="0"/>
              </a:rPr>
              <a:t>	Software Engineering </a:t>
            </a:r>
            <a:r>
              <a:rPr lang="en-US" sz="1600" spc="400" dirty="0" smtClean="0">
                <a:ea typeface="Roboto" charset="0"/>
                <a:cs typeface="Roboto" charset="0"/>
              </a:rPr>
              <a:t>Design</a:t>
            </a:r>
            <a:endParaRPr lang="en-US" sz="1600" spc="400" dirty="0">
              <a:ea typeface="Roboto" charset="0"/>
              <a:cs typeface="Roboto" charset="0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646489" y="2713464"/>
            <a:ext cx="1092247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15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  <a:sym typeface="Bebas Neue" charset="0"/>
              </a:rPr>
              <a:t>PROJECT PROPOSAL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34658" y="4619049"/>
            <a:ext cx="4522685" cy="109225"/>
            <a:chOff x="3438554" y="3701681"/>
            <a:chExt cx="2424534" cy="65647"/>
          </a:xfrm>
        </p:grpSpPr>
        <p:sp>
          <p:nvSpPr>
            <p:cNvPr id="3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43" name="Rectangle 42"/>
          <p:cNvSpPr>
            <a:spLocks/>
          </p:cNvSpPr>
          <p:nvPr/>
        </p:nvSpPr>
        <p:spPr bwMode="auto">
          <a:xfrm>
            <a:off x="5393530" y="2007226"/>
            <a:ext cx="147527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933" b="1" spc="15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  <a:sym typeface="Bebas Neue" charset="0"/>
              </a:rPr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95661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Graph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/>
              <a:t>Iterator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Pattern</a:t>
            </a:r>
            <a:r>
              <a:rPr lang="en-US" altLang="zh-TW" dirty="0" smtClean="0"/>
              <a:t> &amp; </a:t>
            </a:r>
            <a:r>
              <a:rPr lang="en-US" altLang="zh-TW" dirty="0"/>
              <a:t>Graph</a:t>
            </a:r>
            <a:endParaRPr kumimoji="1"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70657"/>
              </p:ext>
            </p:extLst>
          </p:nvPr>
        </p:nvGraphicFramePr>
        <p:xfrm>
          <a:off x="0" y="1237244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 smtClean="0"/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0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Iterator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Pattern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77" y="2933246"/>
            <a:ext cx="7112000" cy="3467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690688"/>
            <a:ext cx="95197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2400" dirty="0" smtClean="0"/>
              <a:t>Intent</a:t>
            </a:r>
            <a:r>
              <a:rPr kumimoji="1" lang="en-US" altLang="zh-TW" dirty="0" smtClean="0"/>
              <a:t>:</a:t>
            </a:r>
          </a:p>
          <a:p>
            <a:pPr lvl="1"/>
            <a:r>
              <a:rPr lang="en-US" altLang="zh-TW" dirty="0"/>
              <a:t>Provide a way to access the elements of an aggregate object sequentially without exposing its underlying representation. </a:t>
            </a:r>
            <a:endParaRPr lang="en-US" altLang="zh-TW" dirty="0" smtClean="0"/>
          </a:p>
          <a:p>
            <a:pPr lvl="1"/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33797" y="6450450"/>
            <a:ext cx="299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Iterator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Pattern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Diagram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Graph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Traverse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Iterator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653"/>
            <a:ext cx="12192000" cy="51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Traverser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Sequence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Diagram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BreadFrist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6" b="6255"/>
          <a:stretch/>
        </p:blipFill>
        <p:spPr>
          <a:xfrm>
            <a:off x="1128068" y="1330878"/>
            <a:ext cx="9935864" cy="55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Event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EventBus</a:t>
            </a:r>
            <a:r>
              <a:rPr kumimoji="1" lang="en-US" altLang="zh-TW" dirty="0" smtClean="0"/>
              <a:t>, Optional, and Supplier</a:t>
            </a:r>
            <a:endParaRPr kumimoji="1"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1185"/>
              </p:ext>
            </p:extLst>
          </p:nvPr>
        </p:nvGraphicFramePr>
        <p:xfrm>
          <a:off x="0" y="1237244"/>
          <a:ext cx="1796143" cy="410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92FBB111-702D-4F68-ADD6-849D9F5FE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EventBus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BD4C2B90-E8BA-4EE1-92EC-FA4FDDA9F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3392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7849D9-C649-46AF-B05B-1FF5E3E2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Observable (Event)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5092E20-17AC-4916-9314-DB335E94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 class </a:t>
            </a:r>
            <a:r>
              <a:rPr lang="en-US" altLang="zh-TW" dirty="0"/>
              <a:t>Event 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private</a:t>
            </a:r>
            <a:r>
              <a:rPr lang="en-US" altLang="zh-TW" dirty="0"/>
              <a:t> String message;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 Event(String message) 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solidFill>
                  <a:srgbClr val="00B0F0"/>
                </a:solidFill>
              </a:rPr>
              <a:t>this</a:t>
            </a:r>
            <a:r>
              <a:rPr lang="en-US" altLang="zh-TW" dirty="0" err="1"/>
              <a:t>.message</a:t>
            </a:r>
            <a:r>
              <a:rPr lang="en-US" altLang="zh-TW" dirty="0"/>
              <a:t> = message;</a:t>
            </a:r>
          </a:p>
          <a:p>
            <a:pPr marL="0" indent="0">
              <a:buNone/>
            </a:pPr>
            <a:r>
              <a:rPr lang="en-US" altLang="zh-TW" dirty="0"/>
              <a:t>	}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 String </a:t>
            </a:r>
            <a:r>
              <a:rPr lang="en-US" altLang="zh-TW" dirty="0" err="1"/>
              <a:t>getMessage</a:t>
            </a:r>
            <a:r>
              <a:rPr lang="en-US" altLang="zh-TW" dirty="0"/>
              <a:t>() 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solidFill>
                  <a:srgbClr val="00B0F0"/>
                </a:solidFill>
              </a:rPr>
              <a:t>return</a:t>
            </a:r>
            <a:r>
              <a:rPr lang="en-US" altLang="zh-TW" dirty="0"/>
              <a:t> message;</a:t>
            </a:r>
          </a:p>
          <a:p>
            <a:pPr marL="0" indent="0">
              <a:buNone/>
            </a:pPr>
            <a:r>
              <a:rPr lang="en-US" altLang="zh-TW" dirty="0"/>
              <a:t>	}</a:t>
            </a:r>
          </a:p>
        </p:txBody>
      </p:sp>
      <p:grpSp>
        <p:nvGrpSpPr>
          <p:cNvPr id="4" name="群組 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0" name="群組 9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8121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75B3937-4ECB-4AC0-A674-F9AB1932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Observer (Listener)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FC10C5D-331B-4348-A374-79796663D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public class </a:t>
            </a:r>
            <a:r>
              <a:rPr lang="en-US" altLang="zh-TW" dirty="0" err="1"/>
              <a:t>EventListener</a:t>
            </a:r>
            <a:r>
              <a:rPr lang="en-US" altLang="zh-TW" dirty="0"/>
              <a:t> 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public</a:t>
            </a:r>
            <a:r>
              <a:rPr lang="en-US" altLang="zh-TW" dirty="0"/>
              <a:t> String </a:t>
            </a:r>
            <a:r>
              <a:rPr lang="en-US" altLang="zh-TW" dirty="0" err="1"/>
              <a:t>lastMessage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FF0000"/>
                </a:solidFill>
              </a:rPr>
              <a:t>@Subscribe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00B0F0"/>
                </a:solidFill>
              </a:rPr>
              <a:t>public void </a:t>
            </a:r>
            <a:r>
              <a:rPr lang="en-US" altLang="zh-TW" dirty="0"/>
              <a:t>listen(</a:t>
            </a:r>
            <a:r>
              <a:rPr lang="en-US" altLang="zh-TW" dirty="0" err="1"/>
              <a:t>TestEvent</a:t>
            </a:r>
            <a:r>
              <a:rPr lang="en-US" altLang="zh-TW" dirty="0"/>
              <a:t> event) 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this.lastMessage</a:t>
            </a:r>
            <a:r>
              <a:rPr lang="en-US" altLang="zh-TW" dirty="0"/>
              <a:t> = </a:t>
            </a:r>
            <a:r>
              <a:rPr lang="en-US" altLang="zh-TW" dirty="0" err="1"/>
              <a:t>event.getMessage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System.out.println</a:t>
            </a:r>
            <a:r>
              <a:rPr lang="en-US" altLang="zh-TW" dirty="0"/>
              <a:t>(“Message” + </a:t>
            </a:r>
            <a:r>
              <a:rPr lang="en-US" altLang="zh-TW" dirty="0" err="1"/>
              <a:t>lastMessage</a:t>
            </a:r>
            <a:r>
              <a:rPr lang="en-US" altLang="zh-TW" dirty="0"/>
              <a:t>);</a:t>
            </a:r>
          </a:p>
        </p:txBody>
      </p:sp>
      <p:grpSp>
        <p:nvGrpSpPr>
          <p:cNvPr id="4" name="群組 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0" name="群組 9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9937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9FA6445-BFA6-478E-98C7-99ED1ADB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67CEE6E-AE9E-4C49-BE09-DC8F924B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EventBus</a:t>
            </a:r>
            <a:r>
              <a:rPr lang="en-US" altLang="zh-TW" dirty="0"/>
              <a:t> </a:t>
            </a:r>
            <a:r>
              <a:rPr lang="en-US" altLang="zh-TW" dirty="0" err="1"/>
              <a:t>eventBus</a:t>
            </a:r>
            <a:r>
              <a:rPr lang="en-US" altLang="zh-TW" dirty="0"/>
              <a:t> = </a:t>
            </a:r>
            <a:r>
              <a:rPr lang="en-US" altLang="zh-TW" dirty="0">
                <a:solidFill>
                  <a:srgbClr val="00B0F0"/>
                </a:solidFill>
              </a:rPr>
              <a:t>new</a:t>
            </a:r>
            <a:r>
              <a:rPr lang="en-US" altLang="zh-TW" dirty="0"/>
              <a:t> </a:t>
            </a:r>
            <a:r>
              <a:rPr lang="en-US" altLang="zh-TW" dirty="0" err="1"/>
              <a:t>EventBus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EventListener</a:t>
            </a:r>
            <a:r>
              <a:rPr lang="en-US" altLang="zh-TW" dirty="0"/>
              <a:t> listener = </a:t>
            </a:r>
            <a:r>
              <a:rPr lang="en-US" altLang="zh-TW" dirty="0">
                <a:solidFill>
                  <a:srgbClr val="00B0F0"/>
                </a:solidFill>
              </a:rPr>
              <a:t>new</a:t>
            </a:r>
            <a:r>
              <a:rPr lang="en-US" altLang="zh-TW" dirty="0"/>
              <a:t> </a:t>
            </a:r>
            <a:r>
              <a:rPr lang="en-US" altLang="zh-TW" dirty="0" err="1"/>
              <a:t>EventListener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eventBus.register</a:t>
            </a:r>
            <a:r>
              <a:rPr lang="en-US" altLang="zh-TW" dirty="0"/>
              <a:t>(listener);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eventBus.post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new</a:t>
            </a:r>
            <a:r>
              <a:rPr lang="en-US" altLang="zh-TW" dirty="0"/>
              <a:t> </a:t>
            </a:r>
            <a:r>
              <a:rPr lang="en-US" altLang="zh-TW" dirty="0" err="1"/>
              <a:t>TestEvent</a:t>
            </a:r>
            <a:r>
              <a:rPr lang="en-US" altLang="zh-TW" dirty="0"/>
              <a:t>(200));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eventBus.post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new</a:t>
            </a:r>
            <a:r>
              <a:rPr lang="en-US" altLang="zh-TW" dirty="0"/>
              <a:t> </a:t>
            </a:r>
            <a:r>
              <a:rPr lang="en-US" altLang="zh-TW" dirty="0" err="1"/>
              <a:t>TestEvent</a:t>
            </a:r>
            <a:r>
              <a:rPr lang="en-US" altLang="zh-TW" dirty="0"/>
              <a:t>(300));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eventBus.post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F0"/>
                </a:solidFill>
              </a:rPr>
              <a:t>new </a:t>
            </a:r>
            <a:r>
              <a:rPr lang="en-US" altLang="zh-TW" dirty="0" err="1"/>
              <a:t>TestEvent</a:t>
            </a:r>
            <a:r>
              <a:rPr lang="en-US" altLang="zh-TW" dirty="0"/>
              <a:t>(400));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</p:txBody>
      </p:sp>
      <p:grpSp>
        <p:nvGrpSpPr>
          <p:cNvPr id="4" name="群組 3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0" name="群組 9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1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1993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26DA4A8-A199-4694-BDF0-0D3C769A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Register Sequence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FC5BE32-E1AB-4C2D-B444-927772F6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Register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BF5A07D-D070-48F1-A605-D776EC7B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6" y="1463614"/>
            <a:ext cx="10097375" cy="507536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7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2" name="群組 11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3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6367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Homework</a:t>
            </a:r>
            <a:br>
              <a:rPr lang="en-US" altLang="zh-TW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2</a:t>
            </a:fld>
            <a:endParaRPr kumimoji="1" lang="zh-TW" altLang="en-US"/>
          </a:p>
        </p:txBody>
      </p:sp>
      <p:grpSp>
        <p:nvGrpSpPr>
          <p:cNvPr id="24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2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202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20E5036-C808-41A1-A8B7-EB0F5090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D07687A-61BC-4CD0-8294-1BF14C81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D690A83-5951-414F-963A-C75A9E2E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076"/>
            <a:ext cx="12192000" cy="6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66C7B43-26C7-4B63-A82E-82486E1A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4D72D53-CEAF-4D29-BE58-8FAE0DAC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B29053B-681A-4B6E-BEF9-156E58D4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588"/>
            <a:ext cx="12192000" cy="59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F50C810-9ADD-40D1-9E80-EAD9330C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 Sequence Diagram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xmlns="" id="{16460060-7BB2-417A-8A1E-67FD4EC8D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415A2042-A7B1-43D1-BD4A-4C01E97A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82921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2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3" name="群組 12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4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8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6845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C81D580-3685-4491-8B04-7D259EB1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06CE99E-36B5-47F3-87F7-5434EB0C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686B9FD-B8AA-45B8-B8DD-F25D287A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28"/>
            <a:ext cx="12192000" cy="589914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7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2" name="群組 11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3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7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0220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632E277-0098-42F1-9F24-F77888AA5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Optional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E5A763B2-4155-4531-B72A-B728FA088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7637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B1ACA5-6EEB-40DE-AFD5-D21A39B3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Diagram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C22CA3C-C63E-4F84-A20D-C91936664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7172"/>
            <a:ext cx="10515600" cy="4088243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9205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29B274D-CD1A-4172-990E-8B9F98CB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5" y="0"/>
            <a:ext cx="11279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F93E9CC3-90CA-4AFA-A863-8A21E6F15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A9759311-9E2B-4B77-9092-D7304FFBB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787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D93BA7-A23F-4FFF-BB69-DFD146C7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84958671-69AB-4C71-8029-AF75687B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C935B5C-487C-4A1E-810E-DB548145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648"/>
            <a:ext cx="12192000" cy="67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347CDF-0757-47AD-AE42-6318944E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12D224A-67EC-42B9-80AE-880852202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B05B8A8-FEAF-49C6-9501-6BDB4D41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420"/>
            <a:ext cx="12192000" cy="5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Requirements Statement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reader for the RTF (Rich Text Format) document </a:t>
            </a:r>
            <a:r>
              <a:rPr lang="en-US" altLang="zh-TW" dirty="0" smtClean="0"/>
              <a:t>exchange format </a:t>
            </a:r>
            <a:r>
              <a:rPr lang="en-US" altLang="zh-TW" dirty="0"/>
              <a:t>should be able to convert RTF to many text formats.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reader converts RTF documents into </a:t>
            </a:r>
            <a:r>
              <a:rPr lang="en-US" altLang="zh-TW" dirty="0" err="1"/>
              <a:t>TeX</a:t>
            </a:r>
            <a:r>
              <a:rPr lang="en-US" altLang="zh-TW" dirty="0"/>
              <a:t> text or into </a:t>
            </a:r>
            <a:r>
              <a:rPr lang="en-US" altLang="zh-TW" dirty="0" smtClean="0"/>
              <a:t>a text </a:t>
            </a:r>
            <a:r>
              <a:rPr lang="en-US" altLang="zh-TW" dirty="0"/>
              <a:t>widget by recognizing different RTF tokens (</a:t>
            </a:r>
            <a:r>
              <a:rPr lang="en-US" altLang="zh-TW" dirty="0" smtClean="0"/>
              <a:t>Character, Font </a:t>
            </a:r>
            <a:r>
              <a:rPr lang="en-US" altLang="zh-TW" dirty="0"/>
              <a:t>Change and Paragraph).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1718-6F8D-44EB-97CC-0A7D0DBFFCF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B79C774-FFB8-4EA7-9FAC-4269B44C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09B6CD2-596A-4A30-B2B9-5516470E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F5DED87-1545-4FFD-9F6F-A824C254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365125"/>
            <a:ext cx="8648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Multiset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err="1" smtClean="0"/>
              <a:t>AbstractMultiset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ForwardingMultiset</a:t>
            </a:r>
            <a:r>
              <a:rPr kumimoji="1" lang="en-US" altLang="zh-TW" dirty="0"/>
              <a:t>, </a:t>
            </a:r>
            <a:r>
              <a:rPr kumimoji="1" lang="en-US" altLang="zh-TW" dirty="0" smtClean="0"/>
              <a:t>and </a:t>
            </a:r>
            <a:r>
              <a:rPr kumimoji="1" lang="en-US" altLang="zh-TW" dirty="0" err="1" smtClean="0"/>
              <a:t>SortedMultiset</a:t>
            </a:r>
            <a:endParaRPr kumimoji="1" lang="en-US" altLang="zh-TW" dirty="0" smtClean="0"/>
          </a:p>
        </p:txBody>
      </p:sp>
      <p:grpSp>
        <p:nvGrpSpPr>
          <p:cNvPr id="6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7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1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1790"/>
              </p:ext>
            </p:extLst>
          </p:nvPr>
        </p:nvGraphicFramePr>
        <p:xfrm>
          <a:off x="0" y="1237244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F7E9"/>
                    </a:solidFill>
                  </a:tcPr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baseline="0" dirty="0" smtClean="0">
                          <a:solidFill>
                            <a:schemeClr val="bg1"/>
                          </a:solidFill>
                        </a:rPr>
                        <a:t>Multiset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2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01" y="1333687"/>
            <a:ext cx="6583976" cy="53877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</a:t>
            </a:r>
            <a:r>
              <a:rPr lang="en-US" altLang="zh-TW" dirty="0" smtClean="0"/>
              <a:t>Collection Framework 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2343"/>
            <a:ext cx="10515600" cy="494620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http</a:t>
            </a:r>
            <a:r>
              <a:rPr lang="en-US" altLang="zh-TW" sz="2000" dirty="0"/>
              <a:t>://</a:t>
            </a:r>
            <a:r>
              <a:rPr lang="en-US" altLang="zh-TW" sz="2000" dirty="0" err="1"/>
              <a:t>www.kriblog.com</a:t>
            </a:r>
            <a:r>
              <a:rPr lang="en-US" altLang="zh-TW" sz="2000" dirty="0"/>
              <a:t>/</a:t>
            </a:r>
            <a:endParaRPr lang="zh-TW" altLang="en-US" sz="2000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32</a:t>
            </a:fld>
            <a:endParaRPr kumimoji="1" lang="zh-TW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75695"/>
              </p:ext>
            </p:extLst>
          </p:nvPr>
        </p:nvGraphicFramePr>
        <p:xfrm>
          <a:off x="489323" y="1615572"/>
          <a:ext cx="462937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71"/>
                <a:gridCol w="1282977"/>
                <a:gridCol w="1005885"/>
                <a:gridCol w="11573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Collection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Duplicated?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Ordered?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Positional</a:t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/>
                        <a:t>Access?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depends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Key: N</a:t>
                      </a:r>
                      <a:br>
                        <a:rPr lang="en-US" altLang="zh-TW" dirty="0" smtClean="0"/>
                      </a:br>
                      <a:r>
                        <a:rPr lang="en-US" altLang="zh-TW" dirty="0" smtClean="0"/>
                        <a:t>Value: 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6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Why Multiset: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Features:</a:t>
            </a:r>
          </a:p>
          <a:p>
            <a:pPr lvl="1"/>
            <a:r>
              <a:rPr lang="en-US" altLang="zh-TW" dirty="0"/>
              <a:t>Multiset</a:t>
            </a:r>
            <a:r>
              <a:rPr lang="en-US" altLang="zh-TW" dirty="0"/>
              <a:t> is a true </a:t>
            </a:r>
            <a:r>
              <a:rPr lang="en-US" altLang="zh-TW" dirty="0"/>
              <a:t>Collection</a:t>
            </a:r>
            <a:r>
              <a:rPr lang="en-US" altLang="zh-TW" dirty="0"/>
              <a:t> </a:t>
            </a:r>
            <a:r>
              <a:rPr lang="en-US" altLang="zh-TW" dirty="0" smtClean="0"/>
              <a:t>type</a:t>
            </a:r>
          </a:p>
          <a:p>
            <a:pPr lvl="1"/>
            <a:r>
              <a:rPr lang="en-US" altLang="zh-TW" dirty="0" smtClean="0"/>
              <a:t>Multiset is </a:t>
            </a:r>
            <a:r>
              <a:rPr lang="en-US" altLang="zh-TW" dirty="0" smtClean="0"/>
              <a:t>like </a:t>
            </a:r>
            <a:r>
              <a:rPr lang="en-US" altLang="zh-TW" dirty="0"/>
              <a:t>an </a:t>
            </a:r>
            <a:r>
              <a:rPr lang="en-US" altLang="zh-TW" dirty="0" err="1"/>
              <a:t>ArrayList</a:t>
            </a:r>
            <a:r>
              <a:rPr lang="en-US" altLang="zh-TW" dirty="0"/>
              <a:t>&lt;E&gt;</a:t>
            </a:r>
            <a:r>
              <a:rPr lang="en-US" altLang="zh-TW" dirty="0"/>
              <a:t> without an ordering </a:t>
            </a:r>
            <a:r>
              <a:rPr lang="en-US" altLang="zh-TW" dirty="0" smtClean="0"/>
              <a:t>constraint</a:t>
            </a:r>
          </a:p>
          <a:p>
            <a:pPr lvl="1"/>
            <a:r>
              <a:rPr lang="en-US" altLang="zh-TW" dirty="0" smtClean="0"/>
              <a:t>Multiset&lt;E&gt; is </a:t>
            </a:r>
            <a:r>
              <a:rPr lang="en-US" altLang="zh-TW" i="1" dirty="0" smtClean="0"/>
              <a:t>not</a:t>
            </a:r>
            <a:r>
              <a:rPr lang="en-US" altLang="zh-TW" dirty="0" smtClean="0"/>
              <a:t> a Map&lt;E, Integer&gt; , but it’s </a:t>
            </a:r>
            <a:r>
              <a:rPr lang="en-US" altLang="zh-TW" dirty="0" smtClean="0"/>
              <a:t>like a </a:t>
            </a:r>
            <a:r>
              <a:rPr lang="en-US" altLang="zh-TW" i="1" dirty="0" smtClean="0"/>
              <a:t>Map&lt;E, Integer&gt;</a:t>
            </a:r>
            <a:r>
              <a:rPr lang="en-US" altLang="zh-TW" dirty="0" smtClean="0"/>
              <a:t>, with elements and counts</a:t>
            </a:r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18" name="日期版面配置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EBE6-6391-BB41-85B5-7C706A04492E}" type="datetime1">
              <a:rPr kumimoji="1" lang="zh-TW" altLang="en-US" smtClean="0"/>
              <a:t>2017/12/14</a:t>
            </a:fld>
            <a:endParaRPr kumimoji="1"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870074"/>
            <a:ext cx="7559351" cy="26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23" y="1247777"/>
            <a:ext cx="8610600" cy="47501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Set hierarchy 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/** Copyright (c), </a:t>
            </a:r>
            <a:r>
              <a:rPr lang="en-US" altLang="zh-TW" dirty="0" err="1"/>
              <a:t>AnkitMittal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JavaMadeSoEasy.com</a:t>
            </a:r>
            <a:r>
              <a:rPr lang="en-US" altLang="zh-TW" dirty="0" smtClean="0"/>
              <a:t> </a:t>
            </a:r>
            <a:r>
              <a:rPr lang="en-US" altLang="zh-TW" dirty="0"/>
              <a:t>*/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03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13" t="4788" r="3836"/>
          <a:stretch/>
        </p:blipFill>
        <p:spPr>
          <a:xfrm>
            <a:off x="5760143" y="609600"/>
            <a:ext cx="5962687" cy="62484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9" y="2926708"/>
            <a:ext cx="5748176" cy="25628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81B76-C2C0-4D34-B204-75115A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Preview</a:t>
            </a:r>
            <a:r>
              <a:rPr lang="en-US" altLang="zh-TW" dirty="0"/>
              <a:t>: </a:t>
            </a:r>
            <a:r>
              <a:rPr lang="en-US" altLang="zh-TW" dirty="0" smtClean="0"/>
              <a:t>Map framework </a:t>
            </a:r>
            <a:r>
              <a:rPr lang="en-US" altLang="zh-TW" dirty="0"/>
              <a:t>in java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744F610-1500-4520-B024-4E40DDDA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://read01.com/Po8Eok.html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80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36133"/>
            <a:ext cx="11341675" cy="63861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Multiset</a:t>
            </a: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7" y="4829589"/>
            <a:ext cx="2978151" cy="1757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7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690" r="46659" b="44145"/>
          <a:stretch/>
        </p:blipFill>
        <p:spPr>
          <a:xfrm>
            <a:off x="136351" y="1440968"/>
            <a:ext cx="7094185" cy="51206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1690" t="55855" r="46659"/>
          <a:stretch/>
        </p:blipFill>
        <p:spPr>
          <a:xfrm>
            <a:off x="5301016" y="1473201"/>
            <a:ext cx="7094185" cy="40470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29" y="3396265"/>
            <a:ext cx="5203371" cy="309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09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Multiset—static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422"/>
            <a:ext cx="12192000" cy="50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AbstractMultiset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3" y="2727665"/>
            <a:ext cx="9119809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114061"/>
            <a:ext cx="10375900" cy="5118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83618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HW1: Initial Design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4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662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" y="237195"/>
            <a:ext cx="9930342" cy="62637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kumimoji="1" lang="en-US" altLang="zh-TW" dirty="0" smtClean="0"/>
              <a:t>Multiset-Forwarding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577666" y="1569371"/>
            <a:ext cx="4445001" cy="285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 smtClean="0"/>
              <a:t>In OOP, forwarding means that using a member of an object </a:t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(either a property or a </a:t>
            </a:r>
            <a:r>
              <a:rPr kumimoji="1" lang="en-US" altLang="zh-TW" sz="2400" smtClean="0"/>
              <a:t>method) </a:t>
            </a:r>
            <a:br>
              <a:rPr kumimoji="1" lang="en-US" altLang="zh-TW" sz="2400" smtClean="0"/>
            </a:br>
            <a:r>
              <a:rPr kumimoji="1" lang="en-US" altLang="zh-TW" sz="2400" smtClean="0"/>
              <a:t/>
            </a:r>
            <a:br>
              <a:rPr kumimoji="1" lang="en-US" altLang="zh-TW" sz="2400" smtClean="0"/>
            </a:br>
            <a:r>
              <a:rPr kumimoji="1" lang="en-US" altLang="zh-TW" sz="2400" smtClean="0"/>
              <a:t>results </a:t>
            </a:r>
            <a:r>
              <a:rPr kumimoji="1" lang="en-US" altLang="zh-TW" sz="2400" dirty="0" smtClean="0"/>
              <a:t>in actually using the corresponding member of a different object: the use is forwarded to another object.</a:t>
            </a:r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991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ForwardingMultiset</a:t>
            </a:r>
            <a:r>
              <a:rPr kumimoji="1" lang="en-US" altLang="zh-TW" dirty="0" smtClean="0"/>
              <a:t>-example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4287"/>
            <a:ext cx="9093200" cy="32893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933" y="1975977"/>
            <a:ext cx="5748867" cy="4410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98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2525" y="3669315"/>
            <a:ext cx="304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151" dirty="0">
                <a:solidFill>
                  <a:schemeClr val="accent2"/>
                </a:solidFill>
                <a:ea typeface="Roboto Bold" charset="0"/>
                <a:cs typeface="Robo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95" y="2643394"/>
            <a:ext cx="2636042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accent1"/>
                </a:solidFill>
                <a:ea typeface="Roboto Bold" charset="0"/>
                <a:cs typeface="Roboto Bold" charset="0"/>
              </a:rPr>
              <a:t>Thanks!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00630" y="4586329"/>
            <a:ext cx="2822198" cy="1770021"/>
            <a:chOff x="6349257" y="4830985"/>
            <a:chExt cx="2822198" cy="1770021"/>
          </a:xfrm>
        </p:grpSpPr>
        <p:sp>
          <p:nvSpPr>
            <p:cNvPr id="5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pSp>
        <p:nvGrpSpPr>
          <p:cNvPr id="11" name="群組 10"/>
          <p:cNvGrpSpPr/>
          <p:nvPr/>
        </p:nvGrpSpPr>
        <p:grpSpPr>
          <a:xfrm rot="10800000">
            <a:off x="464200" y="429298"/>
            <a:ext cx="2822198" cy="1770021"/>
            <a:chOff x="6349257" y="4830985"/>
            <a:chExt cx="2822198" cy="1770021"/>
          </a:xfrm>
        </p:grpSpPr>
        <p:sp>
          <p:nvSpPr>
            <p:cNvPr id="1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0296213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4" y="1402151"/>
            <a:ext cx="11595100" cy="4267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83618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HW1: </a:t>
            </a:r>
            <a:r>
              <a:rPr lang="en-US" altLang="zh-TW" dirty="0" smtClean="0"/>
              <a:t>Refactored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5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26349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59" y="1175809"/>
            <a:ext cx="10061903" cy="50638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83618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HW1: </a:t>
            </a:r>
            <a:r>
              <a:rPr lang="en-US" altLang="zh-TW" dirty="0" smtClean="0"/>
              <a:t>Final Design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6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15244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/>
              <a:t>Requirements Statement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chocolate boiler is used to boil </a:t>
            </a:r>
            <a:r>
              <a:rPr lang="en-US" altLang="zh-TW" dirty="0" smtClean="0"/>
              <a:t>chocolate. Before </a:t>
            </a:r>
            <a:r>
              <a:rPr lang="en-US" altLang="zh-TW" dirty="0"/>
              <a:t>boiling chocolate with the boiler, you have to </a:t>
            </a:r>
            <a:r>
              <a:rPr lang="en-US" altLang="zh-TW" dirty="0" smtClean="0"/>
              <a:t>make sure </a:t>
            </a:r>
            <a:r>
              <a:rPr lang="en-US" altLang="zh-TW" dirty="0"/>
              <a:t>that the boiler is now empty and then fill chocolate in.</a:t>
            </a:r>
          </a:p>
          <a:p>
            <a:r>
              <a:rPr lang="en-US" altLang="zh-TW" dirty="0"/>
              <a:t>Besides, you can’t boil chocolate again while the </a:t>
            </a:r>
            <a:r>
              <a:rPr lang="en-US" altLang="zh-TW" dirty="0" smtClean="0"/>
              <a:t>chocolate has </a:t>
            </a:r>
            <a:r>
              <a:rPr lang="en-US" altLang="zh-TW" dirty="0"/>
              <a:t>already been boiled.</a:t>
            </a:r>
          </a:p>
          <a:p>
            <a:r>
              <a:rPr lang="en-US" altLang="zh-TW" dirty="0" smtClean="0"/>
              <a:t>After </a:t>
            </a:r>
            <a:r>
              <a:rPr lang="en-US" altLang="zh-TW" dirty="0"/>
              <a:t>boiling, drain out the boiled chocolate and make </a:t>
            </a:r>
            <a:r>
              <a:rPr lang="en-US" altLang="zh-TW" dirty="0" smtClean="0"/>
              <a:t>the boiler </a:t>
            </a:r>
            <a:r>
              <a:rPr lang="en-US" altLang="zh-TW" dirty="0"/>
              <a:t>empty again.</a:t>
            </a:r>
          </a:p>
          <a:p>
            <a:r>
              <a:rPr lang="en-US" altLang="zh-TW" dirty="0" smtClean="0"/>
              <a:t>In </a:t>
            </a:r>
            <a:r>
              <a:rPr lang="en-US" altLang="zh-TW" dirty="0"/>
              <a:t>order to prevent some unexpected situation, it is </a:t>
            </a:r>
            <a:r>
              <a:rPr lang="en-US" altLang="zh-TW" dirty="0" smtClean="0"/>
              <a:t>not allowed </a:t>
            </a:r>
            <a:r>
              <a:rPr lang="en-US" altLang="zh-TW" dirty="0"/>
              <a:t>to have multiple instances of the chocolate boiler </a:t>
            </a:r>
            <a:r>
              <a:rPr lang="en-US" altLang="zh-TW" dirty="0" smtClean="0"/>
              <a:t>in the </a:t>
            </a:r>
            <a:r>
              <a:rPr lang="en-US" altLang="zh-TW" dirty="0"/>
              <a:t>system.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1718-6F8D-44EB-97CC-0A7D0DBFFCF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 flipH="1">
            <a:off x="489325" y="4586329"/>
            <a:ext cx="2822198" cy="1770021"/>
            <a:chOff x="6349257" y="4830985"/>
            <a:chExt cx="2822198" cy="1770021"/>
          </a:xfrm>
        </p:grpSpPr>
        <p:sp>
          <p:nvSpPr>
            <p:cNvPr id="6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7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8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9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0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1" name="群組 20"/>
          <p:cNvGrpSpPr/>
          <p:nvPr/>
        </p:nvGrpSpPr>
        <p:grpSpPr>
          <a:xfrm rot="10800000" flipH="1">
            <a:off x="8900631" y="344516"/>
            <a:ext cx="2822198" cy="1770021"/>
            <a:chOff x="6349257" y="4830985"/>
            <a:chExt cx="2822198" cy="1770021"/>
          </a:xfrm>
        </p:grpSpPr>
        <p:sp>
          <p:nvSpPr>
            <p:cNvPr id="22" name="Rectangle 36"/>
            <p:cNvSpPr/>
            <p:nvPr/>
          </p:nvSpPr>
          <p:spPr>
            <a:xfrm rot="16200000">
              <a:off x="8665213" y="5228002"/>
              <a:ext cx="903260" cy="109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3" name="Rectangle 37"/>
            <p:cNvSpPr/>
            <p:nvPr/>
          </p:nvSpPr>
          <p:spPr>
            <a:xfrm>
              <a:off x="8158970" y="6484299"/>
              <a:ext cx="903260" cy="1092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254113" y="6484299"/>
              <a:ext cx="903260" cy="109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6349257" y="6484299"/>
              <a:ext cx="903260" cy="109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40"/>
            <p:cNvSpPr/>
            <p:nvPr/>
          </p:nvSpPr>
          <p:spPr>
            <a:xfrm rot="16200000">
              <a:off x="8665213" y="6094763"/>
              <a:ext cx="903260" cy="109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20" name="標題 1"/>
          <p:cNvSpPr>
            <a:spLocks noGrp="1"/>
          </p:cNvSpPr>
          <p:nvPr>
            <p:ph type="title"/>
          </p:nvPr>
        </p:nvSpPr>
        <p:spPr>
          <a:xfrm>
            <a:off x="-2108299" y="19762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HW2</a:t>
            </a:r>
            <a:r>
              <a:rPr lang="en-US" altLang="zh-TW" dirty="0" smtClean="0"/>
              <a:t>: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0" y="925218"/>
            <a:ext cx="9593180" cy="56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8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Open Source </a:t>
            </a:r>
            <a:br>
              <a:rPr lang="en-US" altLang="zh-TW" dirty="0" smtClean="0"/>
            </a:br>
            <a:r>
              <a:rPr lang="en-US" altLang="zh-TW" dirty="0" smtClean="0"/>
              <a:t>Work-Through</a:t>
            </a:r>
            <a:br>
              <a:rPr lang="en-US" altLang="zh-TW" dirty="0" smtClean="0"/>
            </a:br>
            <a:endParaRPr kumimoji="1" lang="zh-TW" altLang="en-US" b="1" dirty="0"/>
          </a:p>
        </p:txBody>
      </p:sp>
      <p:sp>
        <p:nvSpPr>
          <p:cNvPr id="23" name="文字版面配置區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189A-E026-C443-843C-0103F709C611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24" name="Group 2"/>
          <p:cNvGrpSpPr/>
          <p:nvPr/>
        </p:nvGrpSpPr>
        <p:grpSpPr>
          <a:xfrm>
            <a:off x="3828307" y="3802621"/>
            <a:ext cx="4522685" cy="109225"/>
            <a:chOff x="3438554" y="3701681"/>
            <a:chExt cx="2424534" cy="65647"/>
          </a:xfrm>
        </p:grpSpPr>
        <p:sp>
          <p:nvSpPr>
            <p:cNvPr id="25" name="Rectangle 36"/>
            <p:cNvSpPr/>
            <p:nvPr/>
          </p:nvSpPr>
          <p:spPr>
            <a:xfrm>
              <a:off x="5378866" y="3701681"/>
              <a:ext cx="484222" cy="65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6" name="Rectangle 37"/>
            <p:cNvSpPr/>
            <p:nvPr/>
          </p:nvSpPr>
          <p:spPr>
            <a:xfrm>
              <a:off x="4408710" y="3701681"/>
              <a:ext cx="484222" cy="65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7" name="Rectangle 38"/>
            <p:cNvSpPr/>
            <p:nvPr/>
          </p:nvSpPr>
          <p:spPr>
            <a:xfrm>
              <a:off x="3923632" y="3701681"/>
              <a:ext cx="484222" cy="656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8" name="Rectangle 39"/>
            <p:cNvSpPr/>
            <p:nvPr/>
          </p:nvSpPr>
          <p:spPr>
            <a:xfrm>
              <a:off x="3438554" y="3701681"/>
              <a:ext cx="484222" cy="656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9" name="Rectangle 40"/>
            <p:cNvSpPr/>
            <p:nvPr/>
          </p:nvSpPr>
          <p:spPr>
            <a:xfrm>
              <a:off x="4893788" y="3701681"/>
              <a:ext cx="484222" cy="65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015973"/>
              </p:ext>
            </p:extLst>
          </p:nvPr>
        </p:nvGraphicFramePr>
        <p:xfrm>
          <a:off x="0" y="1237244"/>
          <a:ext cx="1796143" cy="307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143"/>
              </a:tblGrid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000" dirty="0" smtClean="0"/>
                        <a:t>Graph</a:t>
                      </a:r>
                      <a:endParaRPr lang="en-US" altLang="zh-TW" sz="2000" b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/>
                </a:tc>
              </a:tr>
              <a:tr h="1025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Multiset</a:t>
                      </a:r>
                      <a:endParaRPr lang="en-US" altLang="zh-TW" sz="2000" b="1" baseline="0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1423</TotalTime>
  <Words>369</Words>
  <Application>Microsoft Macintosh PowerPoint</Application>
  <PresentationFormat>寬螢幕</PresentationFormat>
  <Paragraphs>159</Paragraphs>
  <Slides>42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Bebas Neue</vt:lpstr>
      <vt:lpstr>Calibri</vt:lpstr>
      <vt:lpstr>Roboto</vt:lpstr>
      <vt:lpstr>Roboto Black</vt:lpstr>
      <vt:lpstr>Roboto Bold</vt:lpstr>
      <vt:lpstr>新細明體</vt:lpstr>
      <vt:lpstr>Arial</vt:lpstr>
      <vt:lpstr>Office 佈景主題</vt:lpstr>
      <vt:lpstr>PowerPoint 簡報</vt:lpstr>
      <vt:lpstr>Homework </vt:lpstr>
      <vt:lpstr>Requirements Statement</vt:lpstr>
      <vt:lpstr>HW1: Initial Design</vt:lpstr>
      <vt:lpstr>HW1: Refactored</vt:lpstr>
      <vt:lpstr>HW1: Final Design</vt:lpstr>
      <vt:lpstr>Requirements Statement</vt:lpstr>
      <vt:lpstr>HW2:</vt:lpstr>
      <vt:lpstr>Open Source  Work-Through </vt:lpstr>
      <vt:lpstr>Graph</vt:lpstr>
      <vt:lpstr>Iterator Pattern</vt:lpstr>
      <vt:lpstr>Graph Traverse Iterator</vt:lpstr>
      <vt:lpstr>Traverser Sequence Diagram - BreadFrist</vt:lpstr>
      <vt:lpstr>Event</vt:lpstr>
      <vt:lpstr>EventBus</vt:lpstr>
      <vt:lpstr>Observable (Event)</vt:lpstr>
      <vt:lpstr>Observer (Listener)</vt:lpstr>
      <vt:lpstr>Simple Example</vt:lpstr>
      <vt:lpstr>Register Sequence Diagram</vt:lpstr>
      <vt:lpstr>PowerPoint 簡報</vt:lpstr>
      <vt:lpstr>PowerPoint 簡報</vt:lpstr>
      <vt:lpstr>Post Sequence Diagram</vt:lpstr>
      <vt:lpstr>PowerPoint 簡報</vt:lpstr>
      <vt:lpstr>Optional</vt:lpstr>
      <vt:lpstr>Sequence Diagram </vt:lpstr>
      <vt:lpstr>Function</vt:lpstr>
      <vt:lpstr>Supplier</vt:lpstr>
      <vt:lpstr>Supplier</vt:lpstr>
      <vt:lpstr>Supplier</vt:lpstr>
      <vt:lpstr>Supplier</vt:lpstr>
      <vt:lpstr>Multiset</vt:lpstr>
      <vt:lpstr>Preview: Collection Framework in Java</vt:lpstr>
      <vt:lpstr>Multiset</vt:lpstr>
      <vt:lpstr>Preview: Set hierarchy in java</vt:lpstr>
      <vt:lpstr>Preview: Map framework in java</vt:lpstr>
      <vt:lpstr>Multiset</vt:lpstr>
      <vt:lpstr>Multiset</vt:lpstr>
      <vt:lpstr>Multiset—static methods</vt:lpstr>
      <vt:lpstr>AbstractMultiset</vt:lpstr>
      <vt:lpstr>Multiset-Forwarding</vt:lpstr>
      <vt:lpstr>ForwardingMultiset-example</vt:lpstr>
      <vt:lpstr>PowerPoint 簡報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方珮雯</dc:creator>
  <cp:lastModifiedBy>方珮雯</cp:lastModifiedBy>
  <cp:revision>86</cp:revision>
  <dcterms:created xsi:type="dcterms:W3CDTF">2017-10-04T03:41:06Z</dcterms:created>
  <dcterms:modified xsi:type="dcterms:W3CDTF">2017-12-14T05:08:34Z</dcterms:modified>
</cp:coreProperties>
</file>